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5" Type="http://schemas.openxmlformats.org/officeDocument/2006/relationships/image" Target="../media/image3.jpeg"/><Relationship Id="rId6" Type="http://schemas.openxmlformats.org/officeDocument/2006/relationships/image" Target="../media/image4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hyperlink" Target="https://github.com/kraemer-lab/Mbiol-Practical-2025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Practical II</a:t>
            </a:r>
          </a:p>
        </p:txBody>
      </p:sp>
      <p:sp>
        <p:nvSpPr>
          <p:cNvPr id="95" name="Subtitle 2"/>
          <p:cNvSpPr txBox="1"/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/>
          <a:lstStyle/>
          <a:p>
            <a:pPr defTabSz="850391">
              <a:lnSpc>
                <a:spcPct val="81000"/>
              </a:lnSpc>
              <a:spcBef>
                <a:spcPts val="900"/>
              </a:spcBef>
              <a:defRPr sz="2232">
                <a:latin typeface="Century Gothic"/>
                <a:ea typeface="Century Gothic"/>
                <a:cs typeface="Century Gothic"/>
                <a:sym typeface="Century Gothic"/>
              </a:defRPr>
            </a:pPr>
          </a:p>
          <a:p>
            <a:pPr defTabSz="850391">
              <a:lnSpc>
                <a:spcPct val="81000"/>
              </a:lnSpc>
              <a:spcBef>
                <a:spcPts val="900"/>
              </a:spcBef>
              <a:defRPr sz="2232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Monday/Tuesday, 3/4 February 2025, 2pm – 5pm</a:t>
            </a:r>
          </a:p>
          <a:p>
            <a:pPr defTabSz="850391">
              <a:lnSpc>
                <a:spcPct val="81000"/>
              </a:lnSpc>
              <a:spcBef>
                <a:spcPts val="900"/>
              </a:spcBef>
              <a:defRPr sz="2232">
                <a:latin typeface="Century Gothic"/>
                <a:ea typeface="Century Gothic"/>
                <a:cs typeface="Century Gothic"/>
                <a:sym typeface="Century Gothic"/>
              </a:defRPr>
            </a:pPr>
          </a:p>
          <a:p>
            <a:pPr defTabSz="850391">
              <a:lnSpc>
                <a:spcPct val="81000"/>
              </a:lnSpc>
              <a:spcBef>
                <a:spcPts val="900"/>
              </a:spcBef>
              <a:defRPr sz="2232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Department of Biology, University of Oxford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Demonstrators</a:t>
            </a:r>
          </a:p>
        </p:txBody>
      </p:sp>
      <p:pic>
        <p:nvPicPr>
          <p:cNvPr id="98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848" y="4008673"/>
            <a:ext cx="1700940" cy="170094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ubtitle 2"/>
          <p:cNvSpPr txBox="1"/>
          <p:nvPr/>
        </p:nvSpPr>
        <p:spPr>
          <a:xfrm>
            <a:off x="2584856" y="1881946"/>
            <a:ext cx="2803254" cy="184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b="1" sz="16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Rosario, DPhil student in health data science (she/her) </a:t>
            </a:r>
            <a:endParaRPr sz="2800"/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Main research interests: AI in infectious disease epidemiology and clinical research</a:t>
            </a:r>
          </a:p>
        </p:txBody>
      </p:sp>
      <p:sp>
        <p:nvSpPr>
          <p:cNvPr id="100" name="Subtitle 2"/>
          <p:cNvSpPr txBox="1"/>
          <p:nvPr/>
        </p:nvSpPr>
        <p:spPr>
          <a:xfrm>
            <a:off x="8677184" y="374976"/>
            <a:ext cx="2911917" cy="130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lnSpc>
                <a:spcPct val="81000"/>
              </a:lnSpc>
              <a:spcBef>
                <a:spcPts val="1000"/>
              </a:spcBef>
              <a:defRPr b="1" sz="16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Joseph, DPhil student in Biology (he/him) </a:t>
            </a:r>
            <a:endParaRPr sz="2800"/>
          </a:p>
          <a:p>
            <a:pPr>
              <a:lnSpc>
                <a:spcPct val="81000"/>
              </a:lnSpc>
              <a:spcBef>
                <a:spcPts val="1000"/>
              </a:spcBef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Main research interests: Genomic epidemiology &amp; disease surveillance</a:t>
            </a:r>
          </a:p>
        </p:txBody>
      </p:sp>
      <p:sp>
        <p:nvSpPr>
          <p:cNvPr id="101" name="Subtitle 2"/>
          <p:cNvSpPr txBox="1"/>
          <p:nvPr/>
        </p:nvSpPr>
        <p:spPr>
          <a:xfrm>
            <a:off x="2584857" y="4008673"/>
            <a:ext cx="2701588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b="1" sz="16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Moritz, Professor of Epidemiology (he/him)</a:t>
            </a:r>
            <a:endParaRPr sz="2800"/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Main research interests: Computational &amp; genomic epidemiology of infectious diseases, global health</a:t>
            </a:r>
            <a:endParaRPr sz="2800"/>
          </a:p>
        </p:txBody>
      </p:sp>
      <p:pic>
        <p:nvPicPr>
          <p:cNvPr id="102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81471" y="365124"/>
            <a:ext cx="1988346" cy="1325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Content Placeholder 7" descr="Content Placeholder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0163" y="1888070"/>
            <a:ext cx="1790310" cy="1790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icture 13" descr="Picture 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81471" y="1934990"/>
            <a:ext cx="1829380" cy="182938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ubtitle 2"/>
          <p:cNvSpPr txBox="1"/>
          <p:nvPr/>
        </p:nvSpPr>
        <p:spPr>
          <a:xfrm>
            <a:off x="8677184" y="1934989"/>
            <a:ext cx="2911917" cy="174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b="1" sz="16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Mahan, Wellcome Trust Early Career Fellow (he/him) </a:t>
            </a:r>
            <a:endParaRPr sz="2800"/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Main research interests: Molecular evolution of pathogens with pandemic potential</a:t>
            </a:r>
          </a:p>
        </p:txBody>
      </p:sp>
      <p:pic>
        <p:nvPicPr>
          <p:cNvPr id="106" name="Picture 16" descr="Picture 1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81469" y="4008670"/>
            <a:ext cx="1862921" cy="1862920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ubtitle 2"/>
          <p:cNvSpPr txBox="1"/>
          <p:nvPr/>
        </p:nvSpPr>
        <p:spPr>
          <a:xfrm>
            <a:off x="8549515" y="4008670"/>
            <a:ext cx="2911917" cy="1305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b="1" sz="16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Rhys, DPhil student (he/him) </a:t>
            </a:r>
            <a:endParaRPr sz="2800"/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Main research interests: Genomic epidemiology, climate-sensitive diseases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/>
          <p:nvPr>
            <p:ph type="title"/>
          </p:nvPr>
        </p:nvSpPr>
        <p:spPr>
          <a:xfrm>
            <a:off x="477782" y="147884"/>
            <a:ext cx="11236436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What are we learning today?</a:t>
            </a:r>
          </a:p>
        </p:txBody>
      </p:sp>
      <p:pic>
        <p:nvPicPr>
          <p:cNvPr id="110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91217" y="1331556"/>
            <a:ext cx="6223001" cy="488950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TextBox 13"/>
          <p:cNvSpPr txBox="1"/>
          <p:nvPr/>
        </p:nvSpPr>
        <p:spPr>
          <a:xfrm>
            <a:off x="9153132" y="6402339"/>
            <a:ext cx="2502358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Kraemer et al. 2021 Science</a:t>
            </a:r>
          </a:p>
        </p:txBody>
      </p:sp>
      <p:sp>
        <p:nvSpPr>
          <p:cNvPr id="112" name="Subtitle 2"/>
          <p:cNvSpPr txBox="1"/>
          <p:nvPr/>
        </p:nvSpPr>
        <p:spPr>
          <a:xfrm>
            <a:off x="523503" y="1654728"/>
            <a:ext cx="4951372" cy="488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6313" indent="-226313" defTabSz="905255">
              <a:lnSpc>
                <a:spcPct val="72000"/>
              </a:lnSpc>
              <a:spcBef>
                <a:spcPts val="900"/>
              </a:spcBef>
              <a:buSzPct val="100000"/>
              <a:buChar char="-"/>
              <a:defRPr sz="2475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Spatiotemporal dynamics of plant and human infectious diseases</a:t>
            </a:r>
          </a:p>
          <a:p>
            <a:pPr marL="226313" indent="-226313" defTabSz="905255">
              <a:lnSpc>
                <a:spcPct val="72000"/>
              </a:lnSpc>
              <a:spcBef>
                <a:spcPts val="900"/>
              </a:spcBef>
              <a:buSzPct val="100000"/>
              <a:buChar char="-"/>
              <a:defRPr sz="2475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How to fit models to data and evaluate which one explains the data best (for plant diseases)</a:t>
            </a:r>
          </a:p>
          <a:p>
            <a:pPr marL="226313" indent="-226313" defTabSz="905255">
              <a:lnSpc>
                <a:spcPct val="72000"/>
              </a:lnSpc>
              <a:spcBef>
                <a:spcPts val="900"/>
              </a:spcBef>
              <a:buSzPct val="100000"/>
              <a:buChar char="-"/>
              <a:defRPr sz="2475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Differences between human mobility driven dispersal vs. continuous diffusion (distance based)</a:t>
            </a:r>
          </a:p>
          <a:p>
            <a:pPr marL="226313" indent="-226313" defTabSz="905255">
              <a:lnSpc>
                <a:spcPct val="72000"/>
              </a:lnSpc>
              <a:spcBef>
                <a:spcPts val="900"/>
              </a:spcBef>
              <a:buSzPct val="100000"/>
              <a:buChar char="-"/>
              <a:defRPr sz="2475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How to incorporate spatial structure in epidemic models for flu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"/>
          <p:cNvSpPr txBox="1"/>
          <p:nvPr>
            <p:ph type="title"/>
          </p:nvPr>
        </p:nvSpPr>
        <p:spPr>
          <a:xfrm>
            <a:off x="477782" y="147884"/>
            <a:ext cx="11236436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Models of human mobility</a:t>
            </a:r>
          </a:p>
        </p:txBody>
      </p:sp>
      <p:sp>
        <p:nvSpPr>
          <p:cNvPr id="115" name="TextBox 13"/>
          <p:cNvSpPr txBox="1"/>
          <p:nvPr/>
        </p:nvSpPr>
        <p:spPr>
          <a:xfrm>
            <a:off x="9815288" y="4163034"/>
            <a:ext cx="2137468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Simini et al. 2017 Nature</a:t>
            </a:r>
          </a:p>
        </p:txBody>
      </p:sp>
      <p:sp>
        <p:nvSpPr>
          <p:cNvPr id="116" name="Subtitle 2"/>
          <p:cNvSpPr txBox="1"/>
          <p:nvPr/>
        </p:nvSpPr>
        <p:spPr>
          <a:xfrm>
            <a:off x="523503" y="1654728"/>
            <a:ext cx="4775287" cy="4604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Char char="-"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Infectious diseases spread along human movement networks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Char char="-"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Challenge: how do we represent human movement in ID models?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Char char="-"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The gravity model</a:t>
            </a:r>
          </a:p>
        </p:txBody>
      </p:sp>
      <p:pic>
        <p:nvPicPr>
          <p:cNvPr id="11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44509" y="1702123"/>
            <a:ext cx="6613636" cy="2397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7159" y="4717962"/>
            <a:ext cx="2514601" cy="1409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73744" y="4395000"/>
            <a:ext cx="2536627" cy="17761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/>
          <p:nvPr>
            <p:ph type="title"/>
          </p:nvPr>
        </p:nvSpPr>
        <p:spPr>
          <a:xfrm>
            <a:off x="477782" y="147884"/>
            <a:ext cx="11236436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Examples of continuous diffusion</a:t>
            </a:r>
          </a:p>
        </p:txBody>
      </p:sp>
      <p:sp>
        <p:nvSpPr>
          <p:cNvPr id="122" name="TextBox 13"/>
          <p:cNvSpPr txBox="1"/>
          <p:nvPr/>
        </p:nvSpPr>
        <p:spPr>
          <a:xfrm>
            <a:off x="9485469" y="4201554"/>
            <a:ext cx="213977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Kraemer et al. 2019 Nat. Microbiology</a:t>
            </a:r>
          </a:p>
        </p:txBody>
      </p:sp>
      <p:pic>
        <p:nvPicPr>
          <p:cNvPr id="12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0076" t="0" r="0" b="0"/>
          <a:stretch>
            <a:fillRect/>
          </a:stretch>
        </p:blipFill>
        <p:spPr>
          <a:xfrm>
            <a:off x="7818973" y="1522784"/>
            <a:ext cx="3697895" cy="2684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5616" y="1824560"/>
            <a:ext cx="2960185" cy="1664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70902" y="4091666"/>
            <a:ext cx="2476063" cy="1855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02832" y="3663135"/>
            <a:ext cx="3525605" cy="2350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56872" y="1542248"/>
            <a:ext cx="2595811" cy="1946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/>
          <p:cNvSpPr txBox="1"/>
          <p:nvPr>
            <p:ph type="title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Spatial force of invasion</a:t>
            </a:r>
          </a:p>
        </p:txBody>
      </p:sp>
      <p:pic>
        <p:nvPicPr>
          <p:cNvPr id="130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rcRect l="0" t="0" r="0" b="7276"/>
          <a:stretch>
            <a:fillRect/>
          </a:stretch>
        </p:blipFill>
        <p:spPr>
          <a:xfrm>
            <a:off x="693441" y="2184355"/>
            <a:ext cx="4367291" cy="710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6436" y="1690688"/>
            <a:ext cx="5802123" cy="4533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4573" y="3888046"/>
            <a:ext cx="4822107" cy="2033752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Line"/>
          <p:cNvSpPr/>
          <p:nvPr/>
        </p:nvSpPr>
        <p:spPr>
          <a:xfrm>
            <a:off x="2621984" y="3001546"/>
            <a:ext cx="2382603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34" name="Exponential kernel"/>
          <p:cNvSpPr txBox="1"/>
          <p:nvPr/>
        </p:nvSpPr>
        <p:spPr>
          <a:xfrm>
            <a:off x="2917267" y="3061353"/>
            <a:ext cx="21285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Exponential kernel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/>
          <p:cNvSpPr txBox="1"/>
          <p:nvPr>
            <p:ph type="title"/>
          </p:nvPr>
        </p:nvSpPr>
        <p:spPr>
          <a:xfrm>
            <a:off x="-1" y="147884"/>
            <a:ext cx="12192001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Some further readings</a:t>
            </a:r>
          </a:p>
        </p:txBody>
      </p:sp>
      <p:pic>
        <p:nvPicPr>
          <p:cNvPr id="137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0406" y="2229478"/>
            <a:ext cx="2661017" cy="391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6321" y="1473446"/>
            <a:ext cx="5144873" cy="5236671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TextBox 2"/>
          <p:cNvSpPr txBox="1"/>
          <p:nvPr/>
        </p:nvSpPr>
        <p:spPr>
          <a:xfrm>
            <a:off x="536786" y="6187683"/>
            <a:ext cx="499103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https://link.springer.com/book/10.1007/978-3-319-97487-3</a:t>
            </a:r>
          </a:p>
        </p:txBody>
      </p:sp>
      <p:sp>
        <p:nvSpPr>
          <p:cNvPr id="140" name="TextBox 4"/>
          <p:cNvSpPr txBox="1"/>
          <p:nvPr/>
        </p:nvSpPr>
        <p:spPr>
          <a:xfrm>
            <a:off x="7065316" y="6395473"/>
            <a:ext cx="295656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https://www.statlearning.com/</a:t>
            </a:r>
          </a:p>
        </p:txBody>
      </p:sp>
      <p:sp>
        <p:nvSpPr>
          <p:cNvPr id="141" name="TextBox 5"/>
          <p:cNvSpPr txBox="1"/>
          <p:nvPr/>
        </p:nvSpPr>
        <p:spPr>
          <a:xfrm>
            <a:off x="409135" y="1328970"/>
            <a:ext cx="448056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https://github.com/kraemer-lab/Mbiol-Practical-2025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